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6" r:id="rId2"/>
    <p:sldId id="257" r:id="rId3"/>
    <p:sldId id="258" r:id="rId4"/>
    <p:sldId id="259" r:id="rId5"/>
    <p:sldId id="260" r:id="rId6"/>
    <p:sldId id="261" r:id="rId7"/>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29" autoAdjust="0"/>
  </p:normalViewPr>
  <p:slideViewPr>
    <p:cSldViewPr>
      <p:cViewPr varScale="1">
        <p:scale>
          <a:sx n="88" d="100"/>
          <a:sy n="88" d="100"/>
        </p:scale>
        <p:origin x="1368"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customXml" Target="../customXml/item3.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783E16-E7D1-47CD-B6FE-996F7731179B}" type="datetimeFigureOut">
              <a:rPr lang="nl-NL" smtClean="0"/>
              <a:t>6-9-2016</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C45394-0B7F-439B-BF3A-1CF03EB7E639}" type="slidenum">
              <a:rPr lang="nl-NL" smtClean="0"/>
              <a:t>‹nr.›</a:t>
            </a:fld>
            <a:endParaRPr lang="nl-NL"/>
          </a:p>
        </p:txBody>
      </p:sp>
    </p:spTree>
    <p:extLst>
      <p:ext uri="{BB962C8B-B14F-4D97-AF65-F5344CB8AC3E}">
        <p14:creationId xmlns:p14="http://schemas.microsoft.com/office/powerpoint/2010/main" val="1350342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6" name="Rechthoek 5"/>
          <p:cNvSpPr/>
          <p:nvPr userDrawn="1"/>
        </p:nvSpPr>
        <p:spPr>
          <a:xfrm>
            <a:off x="0" y="4983"/>
            <a:ext cx="9144000" cy="6087795"/>
          </a:xfrm>
          <a:prstGeom prst="rect">
            <a:avLst/>
          </a:prstGeom>
          <a:gradFill>
            <a:gsLst>
              <a:gs pos="0">
                <a:srgbClr val="002835"/>
              </a:gs>
              <a:gs pos="35000">
                <a:srgbClr val="02465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p:cNvSpPr/>
          <p:nvPr userDrawn="1"/>
        </p:nvSpPr>
        <p:spPr>
          <a:xfrm>
            <a:off x="0" y="6108960"/>
            <a:ext cx="9144000" cy="749040"/>
          </a:xfrm>
          <a:prstGeom prst="rect">
            <a:avLst/>
          </a:prstGeom>
          <a:solidFill>
            <a:srgbClr val="CBD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p:cNvSpPr/>
          <p:nvPr userDrawn="1"/>
        </p:nvSpPr>
        <p:spPr>
          <a:xfrm>
            <a:off x="0" y="6093296"/>
            <a:ext cx="9144000" cy="106592"/>
          </a:xfrm>
          <a:prstGeom prst="rect">
            <a:avLst/>
          </a:prstGeom>
          <a:gradFill>
            <a:gsLst>
              <a:gs pos="0">
                <a:schemeClr val="tx1">
                  <a:lumMod val="50000"/>
                  <a:lumOff val="50000"/>
                </a:schemeClr>
              </a:gs>
              <a:gs pos="100000">
                <a:srgbClr val="CBDBD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p:cNvSpPr txBox="1"/>
          <p:nvPr userDrawn="1"/>
        </p:nvSpPr>
        <p:spPr>
          <a:xfrm>
            <a:off x="191343" y="6187370"/>
            <a:ext cx="7116961" cy="553998"/>
          </a:xfrm>
          <a:prstGeom prst="rect">
            <a:avLst/>
          </a:prstGeom>
          <a:noFill/>
        </p:spPr>
        <p:txBody>
          <a:bodyPr wrap="square" rtlCol="0">
            <a:spAutoFit/>
          </a:bodyPr>
          <a:lstStyle/>
          <a:p>
            <a:r>
              <a:rPr lang="nl-NL" sz="1000" dirty="0" smtClean="0">
                <a:solidFill>
                  <a:srgbClr val="024653"/>
                </a:solidFill>
              </a:rPr>
              <a:t>© </a:t>
            </a:r>
            <a:r>
              <a:rPr lang="nl-NL" sz="1000" dirty="0">
                <a:solidFill>
                  <a:srgbClr val="024653"/>
                </a:solidFill>
              </a:rPr>
              <a:t>Educatieve Uitgeversgroep BV, </a:t>
            </a:r>
            <a:r>
              <a:rPr lang="nl-NL" sz="1000" dirty="0" smtClean="0">
                <a:solidFill>
                  <a:srgbClr val="024653"/>
                </a:solidFill>
              </a:rPr>
              <a:t>'s-Hertogenbosch. Alle </a:t>
            </a:r>
            <a:r>
              <a:rPr lang="nl-NL" sz="1000" dirty="0">
                <a:solidFill>
                  <a:srgbClr val="024653"/>
                </a:solidFill>
              </a:rPr>
              <a:t>rechten voorbehouden. Niets uit deze uitgave mag worden verveelvoudigd, opgeslagen in een geautomatiseerd gegevensbestand, of openbaar gemaakt, in enige vorm of op enige wijze, hetzij elektronisch, mechanisch, door fotokopieën, opnamen, of enige manier, zonder voorafgaande schriftelijke toestemming van de uitgever</a:t>
            </a:r>
            <a:r>
              <a:rPr lang="nl-NL" sz="1000" dirty="0" smtClean="0">
                <a:solidFill>
                  <a:srgbClr val="024653"/>
                </a:solidFill>
              </a:rPr>
              <a:t>.</a:t>
            </a:r>
            <a:endParaRPr lang="nl-NL" sz="1000" dirty="0">
              <a:solidFill>
                <a:srgbClr val="024653"/>
              </a:solidFill>
            </a:endParaRPr>
          </a:p>
        </p:txBody>
      </p:sp>
      <p:sp>
        <p:nvSpPr>
          <p:cNvPr id="14" name="Tijdelijke aanduiding voor inhoud 2"/>
          <p:cNvSpPr>
            <a:spLocks noGrp="1"/>
          </p:cNvSpPr>
          <p:nvPr>
            <p:ph idx="1" hasCustomPrompt="1"/>
          </p:nvPr>
        </p:nvSpPr>
        <p:spPr>
          <a:xfrm>
            <a:off x="878904" y="1351309"/>
            <a:ext cx="7005464" cy="637531"/>
          </a:xfrm>
        </p:spPr>
        <p:txBody>
          <a:bodyPr>
            <a:normAutofit/>
          </a:bodyPr>
          <a:lstStyle>
            <a:lvl1pPr marL="0" indent="0">
              <a:buNone/>
              <a:defRPr sz="3200">
                <a:solidFill>
                  <a:schemeClr val="bg1"/>
                </a:solidFill>
              </a:defRPr>
            </a:lvl1pPr>
            <a:lvl2pPr>
              <a:defRPr>
                <a:solidFill>
                  <a:schemeClr val="bg1"/>
                </a:solidFill>
              </a:defRPr>
            </a:lvl2pPr>
            <a:lvl3pPr>
              <a:defRPr>
                <a:solidFill>
                  <a:schemeClr val="bg1"/>
                </a:solidFill>
              </a:defRPr>
            </a:lvl3pPr>
          </a:lstStyle>
          <a:p>
            <a:pPr lvl="0"/>
            <a:r>
              <a:rPr lang="nl-NL" dirty="0" smtClean="0"/>
              <a:t>&lt;Titel boek&gt;</a:t>
            </a:r>
          </a:p>
        </p:txBody>
      </p:sp>
      <p:sp>
        <p:nvSpPr>
          <p:cNvPr id="15" name="Tijdelijke aanduiding voor inhoud 2"/>
          <p:cNvSpPr>
            <a:spLocks noGrp="1"/>
          </p:cNvSpPr>
          <p:nvPr>
            <p:ph idx="10" hasCustomPrompt="1"/>
          </p:nvPr>
        </p:nvSpPr>
        <p:spPr>
          <a:xfrm>
            <a:off x="878904" y="2060848"/>
            <a:ext cx="7005464" cy="493515"/>
          </a:xfrm>
        </p:spPr>
        <p:txBody>
          <a:bodyPr>
            <a:noAutofit/>
          </a:bodyPr>
          <a:lstStyle>
            <a:lvl1pPr marL="0" indent="0">
              <a:buNone/>
              <a:defRPr sz="3200">
                <a:solidFill>
                  <a:schemeClr val="bg1"/>
                </a:solidFill>
              </a:defRPr>
            </a:lvl1pPr>
            <a:lvl2pPr>
              <a:defRPr>
                <a:solidFill>
                  <a:schemeClr val="bg1"/>
                </a:solidFill>
              </a:defRPr>
            </a:lvl2pPr>
            <a:lvl3pPr>
              <a:defRPr>
                <a:solidFill>
                  <a:schemeClr val="bg1"/>
                </a:solidFill>
              </a:defRPr>
            </a:lvl3pPr>
          </a:lstStyle>
          <a:p>
            <a:pPr lvl="0"/>
            <a:r>
              <a:rPr lang="nl-NL" dirty="0" smtClean="0"/>
              <a:t>&lt;Ondertitel boek&gt;</a:t>
            </a:r>
          </a:p>
        </p:txBody>
      </p:sp>
      <p:sp>
        <p:nvSpPr>
          <p:cNvPr id="16" name="Tijdelijke aanduiding voor inhoud 2"/>
          <p:cNvSpPr>
            <a:spLocks noGrp="1"/>
          </p:cNvSpPr>
          <p:nvPr>
            <p:ph idx="11" hasCustomPrompt="1"/>
          </p:nvPr>
        </p:nvSpPr>
        <p:spPr>
          <a:xfrm>
            <a:off x="878904" y="3367533"/>
            <a:ext cx="7005464" cy="637531"/>
          </a:xfrm>
        </p:spPr>
        <p:txBody>
          <a:bodyPr>
            <a:normAutofit/>
          </a:bodyPr>
          <a:lstStyle>
            <a:lvl1pPr marL="0" indent="0">
              <a:buNone/>
              <a:defRPr sz="2000">
                <a:solidFill>
                  <a:schemeClr val="bg1"/>
                </a:solidFill>
              </a:defRPr>
            </a:lvl1pPr>
            <a:lvl2pPr>
              <a:defRPr>
                <a:solidFill>
                  <a:schemeClr val="bg1"/>
                </a:solidFill>
              </a:defRPr>
            </a:lvl2pPr>
            <a:lvl3pPr>
              <a:defRPr>
                <a:solidFill>
                  <a:schemeClr val="bg1"/>
                </a:solidFill>
              </a:defRPr>
            </a:lvl3pPr>
          </a:lstStyle>
          <a:p>
            <a:pPr lvl="0"/>
            <a:r>
              <a:rPr lang="nl-NL" dirty="0" smtClean="0"/>
              <a:t>&lt;Auteur&gt;</a:t>
            </a:r>
          </a:p>
        </p:txBody>
      </p:sp>
      <p:pic>
        <p:nvPicPr>
          <p:cNvPr id="18" name="Afbeelding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0312" y="6225247"/>
            <a:ext cx="1463804" cy="516121"/>
          </a:xfrm>
          <a:prstGeom prst="rect">
            <a:avLst/>
          </a:prstGeom>
        </p:spPr>
      </p:pic>
    </p:spTree>
    <p:extLst>
      <p:ext uri="{BB962C8B-B14F-4D97-AF65-F5344CB8AC3E}">
        <p14:creationId xmlns:p14="http://schemas.microsoft.com/office/powerpoint/2010/main" val="2493244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lvl1pPr marL="0" indent="0">
              <a:buNone/>
              <a:defRPr/>
            </a:lvl1pPr>
            <a:lvl3pPr>
              <a:defRPr/>
            </a:lvl3pPr>
          </a:lstStyle>
          <a:p>
            <a:pPr lvl="0"/>
            <a:r>
              <a:rPr lang="nl-NL" smtClean="0"/>
              <a:t>Klik om de modelstijlen te bewerken</a:t>
            </a:r>
          </a:p>
        </p:txBody>
      </p:sp>
    </p:spTree>
    <p:extLst>
      <p:ext uri="{BB962C8B-B14F-4D97-AF65-F5344CB8AC3E}">
        <p14:creationId xmlns:p14="http://schemas.microsoft.com/office/powerpoint/2010/main" val="2302709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a:xfrm>
            <a:off x="457200" y="1356952"/>
            <a:ext cx="4114800" cy="4525963"/>
          </a:xfrm>
        </p:spPr>
        <p:txBody>
          <a:bodyPr/>
          <a:lstStyle/>
          <a:p>
            <a:pPr lvl="0"/>
            <a:r>
              <a:rPr lang="nl-NL" smtClean="0"/>
              <a:t>Klik om de modelstijlen te bewerken</a:t>
            </a:r>
          </a:p>
        </p:txBody>
      </p:sp>
      <p:sp>
        <p:nvSpPr>
          <p:cNvPr id="7" name="Tijdelijke aanduiding voor inhoud 2"/>
          <p:cNvSpPr>
            <a:spLocks noGrp="1"/>
          </p:cNvSpPr>
          <p:nvPr>
            <p:ph idx="13"/>
          </p:nvPr>
        </p:nvSpPr>
        <p:spPr>
          <a:xfrm>
            <a:off x="4635916" y="1356952"/>
            <a:ext cx="4114800" cy="4525963"/>
          </a:xfrm>
        </p:spPr>
        <p:txBody>
          <a:bodyPr/>
          <a:lstStyle>
            <a:lvl1pPr marL="0" indent="0">
              <a:buNone/>
              <a:defRPr/>
            </a:lvl1pPr>
          </a:lstStyle>
          <a:p>
            <a:pPr lvl="0"/>
            <a:r>
              <a:rPr lang="nl-NL" smtClean="0"/>
              <a:t>Klik om de modelstijlen te bewerken</a:t>
            </a:r>
          </a:p>
        </p:txBody>
      </p:sp>
    </p:spTree>
    <p:extLst>
      <p:ext uri="{BB962C8B-B14F-4D97-AF65-F5344CB8AC3E}">
        <p14:creationId xmlns:p14="http://schemas.microsoft.com/office/powerpoint/2010/main" val="27489087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457200" y="1351309"/>
            <a:ext cx="8229600" cy="4525963"/>
          </a:xfrm>
          <a:prstGeom prst="rect">
            <a:avLst/>
          </a:prstGeom>
        </p:spPr>
        <p:txBody>
          <a:bodyPr vert="horz" lIns="91440" tIns="45720" rIns="91440" bIns="45720" rtlCol="0">
            <a:normAutofit/>
          </a:bodyPr>
          <a:lstStyle/>
          <a:p>
            <a:pPr lvl="0"/>
            <a:r>
              <a:rPr lang="nl-NL" dirty="0" smtClean="0"/>
              <a:t>Klik om de modelstijlen te bewerken</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9B6C74-235C-40B1-9720-128F4E67E560}" type="datetimeFigureOut">
              <a:rPr lang="nl-NL" smtClean="0"/>
              <a:t>6-9-2016</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DDFF1C-4BA7-458E-B6B7-B59738DCF1D9}" type="slidenum">
              <a:rPr lang="nl-NL" smtClean="0"/>
              <a:t>‹nr.›</a:t>
            </a:fld>
            <a:endParaRPr lang="nl-NL"/>
          </a:p>
        </p:txBody>
      </p:sp>
      <p:sp>
        <p:nvSpPr>
          <p:cNvPr id="7" name="Tijdelijke aanduiding voor datum 3"/>
          <p:cNvSpPr txBox="1">
            <a:spLocks/>
          </p:cNvSpPr>
          <p:nvPr/>
        </p:nvSpPr>
        <p:spPr>
          <a:xfrm>
            <a:off x="457200" y="6356350"/>
            <a:ext cx="21336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9B6C74-235C-40B1-9720-128F4E67E560}" type="datetimeFigureOut">
              <a:rPr lang="nl-NL" smtClean="0"/>
              <a:pPr/>
              <a:t>6-9-2016</a:t>
            </a:fld>
            <a:endParaRPr lang="nl-NL"/>
          </a:p>
        </p:txBody>
      </p:sp>
      <p:sp>
        <p:nvSpPr>
          <p:cNvPr id="8" name="Tijdelijke aanduiding voor dianummer 5"/>
          <p:cNvSpPr txBox="1">
            <a:spLocks/>
          </p:cNvSpPr>
          <p:nvPr/>
        </p:nvSpPr>
        <p:spPr>
          <a:xfrm>
            <a:off x="6553200" y="6356350"/>
            <a:ext cx="21336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DDFF1C-4BA7-458E-B6B7-B59738DCF1D9}" type="slidenum">
              <a:rPr lang="nl-NL" smtClean="0"/>
              <a:pPr/>
              <a:t>‹nr.›</a:t>
            </a:fld>
            <a:endParaRPr lang="nl-NL"/>
          </a:p>
        </p:txBody>
      </p:sp>
      <p:sp>
        <p:nvSpPr>
          <p:cNvPr id="9" name="Rechthoek 8"/>
          <p:cNvSpPr/>
          <p:nvPr/>
        </p:nvSpPr>
        <p:spPr>
          <a:xfrm>
            <a:off x="0" y="0"/>
            <a:ext cx="9144000" cy="914400"/>
          </a:xfrm>
          <a:prstGeom prst="rect">
            <a:avLst/>
          </a:prstGeom>
          <a:gradFill>
            <a:gsLst>
              <a:gs pos="0">
                <a:srgbClr val="002835"/>
              </a:gs>
              <a:gs pos="35000">
                <a:srgbClr val="02465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p:cNvSpPr/>
          <p:nvPr/>
        </p:nvSpPr>
        <p:spPr>
          <a:xfrm>
            <a:off x="0" y="914400"/>
            <a:ext cx="9144000" cy="106592"/>
          </a:xfrm>
          <a:prstGeom prst="rect">
            <a:avLst/>
          </a:prstGeom>
          <a:gradFill>
            <a:gsLst>
              <a:gs pos="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p:cNvSpPr/>
          <p:nvPr/>
        </p:nvSpPr>
        <p:spPr>
          <a:xfrm>
            <a:off x="0" y="6108960"/>
            <a:ext cx="9144000" cy="749040"/>
          </a:xfrm>
          <a:prstGeom prst="rect">
            <a:avLst/>
          </a:prstGeom>
          <a:solidFill>
            <a:srgbClr val="CBD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p:cNvSpPr>
            <a:spLocks noGrp="1"/>
          </p:cNvSpPr>
          <p:nvPr>
            <p:ph type="title"/>
          </p:nvPr>
        </p:nvSpPr>
        <p:spPr>
          <a:xfrm>
            <a:off x="457200" y="-99392"/>
            <a:ext cx="8229600" cy="1143000"/>
          </a:xfrm>
          <a:prstGeom prst="rect">
            <a:avLst/>
          </a:prstGeom>
        </p:spPr>
        <p:txBody>
          <a:bodyPr vert="horz" lIns="91440" tIns="45720" rIns="91440" bIns="45720" rtlCol="0" anchor="ctr">
            <a:normAutofit/>
          </a:bodyPr>
          <a:lstStyle/>
          <a:p>
            <a:r>
              <a:rPr lang="nl-NL" dirty="0" smtClean="0"/>
              <a:t>Onderwerp</a:t>
            </a:r>
            <a:endParaRPr lang="nl-NL" dirty="0"/>
          </a:p>
        </p:txBody>
      </p:sp>
      <p:pic>
        <p:nvPicPr>
          <p:cNvPr id="16" name="Afbeelding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380312" y="6225247"/>
            <a:ext cx="1463804" cy="516121"/>
          </a:xfrm>
          <a:prstGeom prst="rect">
            <a:avLst/>
          </a:prstGeom>
        </p:spPr>
      </p:pic>
    </p:spTree>
    <p:extLst>
      <p:ext uri="{BB962C8B-B14F-4D97-AF65-F5344CB8AC3E}">
        <p14:creationId xmlns:p14="http://schemas.microsoft.com/office/powerpoint/2010/main" val="3186924727"/>
      </p:ext>
    </p:extLst>
  </p:cSld>
  <p:clrMap bg1="lt1" tx1="dk1" bg2="lt2" tx2="dk2" accent1="accent1" accent2="accent2" accent3="accent3" accent4="accent4" accent5="accent5" accent6="accent6" hlink="hlink" folHlink="folHlink"/>
  <p:sldLayoutIdLst>
    <p:sldLayoutId id="2147483672" r:id="rId1"/>
    <p:sldLayoutId id="2147483662" r:id="rId2"/>
    <p:sldLayoutId id="2147483670" r:id="rId3"/>
  </p:sldLayoutIdLst>
  <p:timing>
    <p:tnLst>
      <p:par>
        <p:cTn id="1" dur="indefinite" restart="never" nodeType="tmRoot"/>
      </p:par>
    </p:tnLst>
  </p:timing>
  <p:txStyles>
    <p:titleStyle>
      <a:lvl1pPr algn="l" defTabSz="914400" rtl="0" eaLnBrk="1" latinLnBrk="0" hangingPunct="1">
        <a:spcBef>
          <a:spcPct val="0"/>
        </a:spcBef>
        <a:buNone/>
        <a:defRPr sz="2400" b="1" kern="1200">
          <a:solidFill>
            <a:schemeClr val="bg1"/>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2400" kern="1200">
          <a:solidFill>
            <a:srgbClr val="024653"/>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rgbClr val="024653"/>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rgbClr val="024653"/>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nl/url?sa=i&amp;rct=j&amp;q=&amp;esrc=s&amp;source=images&amp;cd=&amp;cad=rja&amp;uact=8&amp;ved=0CAcQjRw&amp;url=http://www.winginterieur.nl/wing_interieur/Flevo_Ziekenhuis.html&amp;ei=7iORVcvSJMmqU47gkqgH&amp;bvm=bv.96783405,d.d24&amp;psig=AFQjCNGnfONMkuT24JutPzosSE_YEjye8A&amp;ust=1435661669398408"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jdelijke aanduiding voor inhoud 1"/>
          <p:cNvSpPr>
            <a:spLocks noGrp="1"/>
          </p:cNvSpPr>
          <p:nvPr>
            <p:ph idx="1"/>
          </p:nvPr>
        </p:nvSpPr>
        <p:spPr>
          <a:xfrm>
            <a:off x="879475" y="1350963"/>
            <a:ext cx="7005638" cy="638175"/>
          </a:xfrm>
        </p:spPr>
        <p:txBody>
          <a:bodyPr/>
          <a:lstStyle/>
          <a:p>
            <a:pPr eaLnBrk="1" hangingPunct="1"/>
            <a:r>
              <a:rPr lang="nl-NL" dirty="0" smtClean="0"/>
              <a:t>FDV 3</a:t>
            </a:r>
          </a:p>
        </p:txBody>
      </p:sp>
      <p:sp>
        <p:nvSpPr>
          <p:cNvPr id="3075" name="Tijdelijke aanduiding voor inhoud 2"/>
          <p:cNvSpPr>
            <a:spLocks noGrp="1"/>
          </p:cNvSpPr>
          <p:nvPr>
            <p:ph idx="10"/>
          </p:nvPr>
        </p:nvSpPr>
        <p:spPr>
          <a:xfrm>
            <a:off x="879475" y="2060575"/>
            <a:ext cx="7868989" cy="493713"/>
          </a:xfrm>
        </p:spPr>
        <p:txBody>
          <a:bodyPr/>
          <a:lstStyle/>
          <a:p>
            <a:pPr eaLnBrk="1" hangingPunct="1"/>
            <a:r>
              <a:rPr lang="nl-NL" dirty="0" smtClean="0"/>
              <a:t>Gastheer/gastvrouw in </a:t>
            </a:r>
            <a:r>
              <a:rPr lang="nl-NL" smtClean="0"/>
              <a:t>de catering</a:t>
            </a:r>
            <a:endParaRPr lang="nl-NL" dirty="0" smtClean="0"/>
          </a:p>
          <a:p>
            <a:pPr eaLnBrk="1" hangingPunct="1"/>
            <a:r>
              <a:rPr lang="nl-NL" sz="2800" dirty="0" smtClean="0"/>
              <a:t>Hoofdstuk 7:  Apparatuur, materialen, middelen    </a:t>
            </a:r>
          </a:p>
        </p:txBody>
      </p:sp>
      <p:sp>
        <p:nvSpPr>
          <p:cNvPr id="3076" name="Tijdelijke aanduiding voor inhoud 3"/>
          <p:cNvSpPr>
            <a:spLocks noGrp="1"/>
          </p:cNvSpPr>
          <p:nvPr>
            <p:ph idx="11"/>
          </p:nvPr>
        </p:nvSpPr>
        <p:spPr>
          <a:xfrm>
            <a:off x="899592" y="3501008"/>
            <a:ext cx="7005638" cy="638175"/>
          </a:xfrm>
        </p:spPr>
        <p:txBody>
          <a:bodyPr/>
          <a:lstStyle/>
          <a:p>
            <a:pPr eaLnBrk="1" hangingPunct="1"/>
            <a:r>
              <a:rPr lang="nl-NL" dirty="0" smtClean="0"/>
              <a:t>M. Vos</a:t>
            </a:r>
          </a:p>
          <a:p>
            <a:pPr eaLnBrk="1" hangingPunct="1"/>
            <a:endParaRPr lang="nl-NL" dirty="0" smtClean="0"/>
          </a:p>
        </p:txBody>
      </p:sp>
    </p:spTree>
    <p:extLst>
      <p:ext uri="{BB962C8B-B14F-4D97-AF65-F5344CB8AC3E}">
        <p14:creationId xmlns:p14="http://schemas.microsoft.com/office/powerpoint/2010/main" val="23740220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3"/>
          <p:cNvSpPr>
            <a:spLocks noGrp="1"/>
          </p:cNvSpPr>
          <p:nvPr>
            <p:ph type="title"/>
          </p:nvPr>
        </p:nvSpPr>
        <p:spPr/>
        <p:txBody>
          <a:bodyPr>
            <a:noAutofit/>
          </a:bodyPr>
          <a:lstStyle/>
          <a:p>
            <a:pPr eaLnBrk="1" hangingPunct="1"/>
            <a:r>
              <a:rPr lang="nl-NL" dirty="0" smtClean="0"/>
              <a:t/>
            </a:r>
            <a:br>
              <a:rPr lang="nl-NL" dirty="0" smtClean="0"/>
            </a:br>
            <a:r>
              <a:rPr lang="nl-NL" dirty="0" smtClean="0"/>
              <a:t>Hoofdstuk 7: </a:t>
            </a:r>
            <a:r>
              <a:rPr lang="nl-NL" dirty="0" smtClean="0"/>
              <a:t>Apparatuur</a:t>
            </a:r>
            <a:r>
              <a:rPr lang="nl-NL" dirty="0" smtClean="0"/>
              <a:t>, materialen en middelen</a:t>
            </a:r>
            <a:br>
              <a:rPr lang="nl-NL" dirty="0" smtClean="0"/>
            </a:br>
            <a:endParaRPr lang="nl-NL" dirty="0" smtClean="0"/>
          </a:p>
        </p:txBody>
      </p:sp>
      <p:sp>
        <p:nvSpPr>
          <p:cNvPr id="4099" name="Tijdelijke aanduiding voor inhoud 4"/>
          <p:cNvSpPr>
            <a:spLocks noGrp="1"/>
          </p:cNvSpPr>
          <p:nvPr>
            <p:ph idx="1"/>
          </p:nvPr>
        </p:nvSpPr>
        <p:spPr/>
        <p:txBody>
          <a:bodyPr/>
          <a:lstStyle/>
          <a:p>
            <a:pPr eaLnBrk="1" hangingPunct="1">
              <a:buFont typeface="Arial" charset="0"/>
              <a:buNone/>
            </a:pPr>
            <a:r>
              <a:rPr lang="nl-NL" b="1" dirty="0" smtClean="0"/>
              <a:t>7.1. Inleiding</a:t>
            </a:r>
          </a:p>
          <a:p>
            <a:pPr eaLnBrk="1" hangingPunct="1">
              <a:buFont typeface="Arial" charset="0"/>
              <a:buNone/>
            </a:pPr>
            <a:endParaRPr lang="nl-NL" sz="1800" b="1" dirty="0" smtClean="0"/>
          </a:p>
          <a:p>
            <a:pPr eaLnBrk="1" hangingPunct="1"/>
            <a:r>
              <a:rPr lang="nl-NL" sz="1800" dirty="0" smtClean="0"/>
              <a:t>Keukenapparatuur</a:t>
            </a:r>
          </a:p>
          <a:p>
            <a:pPr eaLnBrk="1" hangingPunct="1"/>
            <a:r>
              <a:rPr lang="nl-NL" sz="1800" dirty="0" smtClean="0"/>
              <a:t>Achter de counter</a:t>
            </a:r>
          </a:p>
          <a:p>
            <a:pPr eaLnBrk="1" hangingPunct="1"/>
            <a:endParaRPr lang="nl-NL" sz="1800" dirty="0" smtClean="0"/>
          </a:p>
          <a:p>
            <a:pPr eaLnBrk="1" hangingPunct="1"/>
            <a:endParaRPr lang="nl-NL" sz="1800" dirty="0" smtClean="0"/>
          </a:p>
          <a:p>
            <a:pPr eaLnBrk="1" hangingPunct="1"/>
            <a:endParaRPr lang="nl-NL" dirty="0" smtClean="0"/>
          </a:p>
          <a:p>
            <a:pPr eaLnBrk="1" hangingPunct="1"/>
            <a:endParaRPr lang="nl-NL" dirty="0" smtClean="0"/>
          </a:p>
          <a:p>
            <a:pPr eaLnBrk="1" hangingPunct="1">
              <a:buNone/>
            </a:pPr>
            <a:r>
              <a:rPr lang="nl-NL" i="1" dirty="0" smtClean="0"/>
              <a:t>                            </a:t>
            </a:r>
            <a:endParaRPr lang="nl-NL" dirty="0" smtClean="0"/>
          </a:p>
        </p:txBody>
      </p:sp>
      <p:pic>
        <p:nvPicPr>
          <p:cNvPr id="2" name="Picture 2" descr="http://iseco.eu/wp-content/uploads/2014/02/website_beeld_header_vansmaak.jpg"/>
          <p:cNvPicPr>
            <a:picLocks noChangeAspect="1" noChangeArrowheads="1"/>
          </p:cNvPicPr>
          <p:nvPr/>
        </p:nvPicPr>
        <p:blipFill>
          <a:blip r:embed="rId2" cstate="print"/>
          <a:srcRect/>
          <a:stretch>
            <a:fillRect/>
          </a:stretch>
        </p:blipFill>
        <p:spPr bwMode="auto">
          <a:xfrm>
            <a:off x="2915816" y="1484784"/>
            <a:ext cx="5715000" cy="2857500"/>
          </a:xfrm>
          <a:prstGeom prst="rect">
            <a:avLst/>
          </a:prstGeom>
          <a:noFill/>
        </p:spPr>
      </p:pic>
    </p:spTree>
    <p:extLst>
      <p:ext uri="{BB962C8B-B14F-4D97-AF65-F5344CB8AC3E}">
        <p14:creationId xmlns:p14="http://schemas.microsoft.com/office/powerpoint/2010/main" val="18342072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3"/>
          <p:cNvSpPr>
            <a:spLocks noGrp="1"/>
          </p:cNvSpPr>
          <p:nvPr>
            <p:ph type="title"/>
          </p:nvPr>
        </p:nvSpPr>
        <p:spPr/>
        <p:txBody>
          <a:bodyPr>
            <a:noAutofit/>
          </a:bodyPr>
          <a:lstStyle/>
          <a:p>
            <a:pPr eaLnBrk="1" hangingPunct="1"/>
            <a:r>
              <a:rPr lang="nl-NL" dirty="0" smtClean="0"/>
              <a:t/>
            </a:r>
            <a:br>
              <a:rPr lang="nl-NL" dirty="0" smtClean="0"/>
            </a:br>
            <a:r>
              <a:rPr lang="nl-NL" dirty="0" smtClean="0"/>
              <a:t>Hoofdstuk 7: Apparatuur, materialen en middelen</a:t>
            </a:r>
            <a:br>
              <a:rPr lang="nl-NL" dirty="0" smtClean="0"/>
            </a:br>
            <a:endParaRPr lang="nl-NL" dirty="0" smtClean="0"/>
          </a:p>
        </p:txBody>
      </p:sp>
      <p:sp>
        <p:nvSpPr>
          <p:cNvPr id="4099" name="Tijdelijke aanduiding voor inhoud 4"/>
          <p:cNvSpPr>
            <a:spLocks noGrp="1"/>
          </p:cNvSpPr>
          <p:nvPr>
            <p:ph idx="1"/>
          </p:nvPr>
        </p:nvSpPr>
        <p:spPr/>
        <p:txBody>
          <a:bodyPr>
            <a:normAutofit/>
          </a:bodyPr>
          <a:lstStyle/>
          <a:p>
            <a:pPr eaLnBrk="1" hangingPunct="1">
              <a:buFont typeface="Arial" charset="0"/>
              <a:buNone/>
            </a:pPr>
            <a:r>
              <a:rPr lang="nl-NL" b="1" dirty="0" smtClean="0"/>
              <a:t>7.2. Keukenapparatuur</a:t>
            </a:r>
          </a:p>
          <a:p>
            <a:pPr eaLnBrk="1" hangingPunct="1">
              <a:buFont typeface="Arial" charset="0"/>
              <a:buNone/>
            </a:pPr>
            <a:endParaRPr lang="nl-NL" sz="1800" b="1" dirty="0" smtClean="0"/>
          </a:p>
          <a:p>
            <a:pPr eaLnBrk="1" hangingPunct="1"/>
            <a:r>
              <a:rPr lang="nl-NL" sz="1800" b="1" dirty="0" smtClean="0"/>
              <a:t>Verzamelnamen keukenapparatuur:</a:t>
            </a:r>
          </a:p>
          <a:p>
            <a:pPr marL="285750" indent="-285750" eaLnBrk="1" hangingPunct="1">
              <a:buFont typeface="Arial" panose="020B0604020202020204" pitchFamily="34" charset="0"/>
              <a:buChar char="•"/>
            </a:pPr>
            <a:r>
              <a:rPr lang="nl-NL" sz="1800" dirty="0" smtClean="0"/>
              <a:t>(keuken)inventaris, keukenmachines, keukenmaterialen, gereedschappen</a:t>
            </a:r>
            <a:br>
              <a:rPr lang="nl-NL" sz="1800" dirty="0" smtClean="0"/>
            </a:br>
            <a:endParaRPr lang="nl-NL" sz="1800" dirty="0" smtClean="0"/>
          </a:p>
          <a:p>
            <a:pPr eaLnBrk="1" hangingPunct="1"/>
            <a:r>
              <a:rPr lang="nl-NL" sz="1800" b="1" dirty="0" smtClean="0"/>
              <a:t>Apparatuur warme keuken</a:t>
            </a:r>
          </a:p>
          <a:p>
            <a:pPr marL="285750" indent="-285750" eaLnBrk="1" hangingPunct="1">
              <a:buFont typeface="Arial" panose="020B0604020202020204" pitchFamily="34" charset="0"/>
              <a:buChar char="•"/>
            </a:pPr>
            <a:r>
              <a:rPr lang="nl-NL" sz="1800" dirty="0" smtClean="0"/>
              <a:t>Kookketels in verschillende maten</a:t>
            </a:r>
          </a:p>
          <a:p>
            <a:pPr marL="285750" indent="-285750" eaLnBrk="1" hangingPunct="1">
              <a:buFont typeface="Arial" panose="020B0604020202020204" pitchFamily="34" charset="0"/>
              <a:buChar char="•"/>
            </a:pPr>
            <a:r>
              <a:rPr lang="nl-NL" sz="1800" dirty="0" smtClean="0"/>
              <a:t>Kookketels met roerwerk</a:t>
            </a:r>
          </a:p>
          <a:p>
            <a:pPr marL="285750" indent="-285750" eaLnBrk="1" hangingPunct="1">
              <a:buFont typeface="Arial" panose="020B0604020202020204" pitchFamily="34" charset="0"/>
              <a:buChar char="•"/>
            </a:pPr>
            <a:r>
              <a:rPr lang="nl-NL" sz="1800" dirty="0" smtClean="0"/>
              <a:t>Braadslede</a:t>
            </a:r>
          </a:p>
          <a:p>
            <a:pPr marL="285750" indent="-285750" eaLnBrk="1" hangingPunct="1">
              <a:buFont typeface="Arial" panose="020B0604020202020204" pitchFamily="34" charset="0"/>
              <a:buChar char="•"/>
            </a:pPr>
            <a:r>
              <a:rPr lang="nl-NL" sz="1800" dirty="0" err="1" smtClean="0"/>
              <a:t>Steamer</a:t>
            </a:r>
            <a:r>
              <a:rPr lang="nl-NL" sz="1800" dirty="0" smtClean="0"/>
              <a:t> of </a:t>
            </a:r>
            <a:r>
              <a:rPr lang="nl-NL" sz="1800" dirty="0" err="1" smtClean="0"/>
              <a:t>convectomaat</a:t>
            </a:r>
            <a:endParaRPr lang="nl-NL" sz="1800" dirty="0" smtClean="0"/>
          </a:p>
          <a:p>
            <a:pPr marL="285750" indent="-285750" eaLnBrk="1" hangingPunct="1">
              <a:buFont typeface="Arial" panose="020B0604020202020204" pitchFamily="34" charset="0"/>
              <a:buChar char="•"/>
            </a:pPr>
            <a:r>
              <a:rPr lang="nl-NL" sz="1800" dirty="0" err="1" smtClean="0"/>
              <a:t>Snelkoeler</a:t>
            </a:r>
            <a:endParaRPr lang="nl-NL" sz="1800" dirty="0" smtClean="0"/>
          </a:p>
          <a:p>
            <a:pPr marL="285750" indent="-285750" eaLnBrk="1" hangingPunct="1">
              <a:buFont typeface="Arial" panose="020B0604020202020204" pitchFamily="34" charset="0"/>
              <a:buChar char="•"/>
            </a:pPr>
            <a:r>
              <a:rPr lang="nl-NL" sz="1800" dirty="0" smtClean="0"/>
              <a:t>Koelkasten en diepvriezers</a:t>
            </a:r>
          </a:p>
        </p:txBody>
      </p:sp>
      <p:pic>
        <p:nvPicPr>
          <p:cNvPr id="5122" name="Picture 2" descr="http://www.rovasta.nl/images/products/mengroerhek.jpg"/>
          <p:cNvPicPr>
            <a:picLocks noChangeAspect="1" noChangeArrowheads="1"/>
          </p:cNvPicPr>
          <p:nvPr/>
        </p:nvPicPr>
        <p:blipFill>
          <a:blip r:embed="rId2" cstate="print"/>
          <a:srcRect/>
          <a:stretch>
            <a:fillRect/>
          </a:stretch>
        </p:blipFill>
        <p:spPr bwMode="auto">
          <a:xfrm>
            <a:off x="7668920" y="1556792"/>
            <a:ext cx="1189188" cy="792088"/>
          </a:xfrm>
          <a:prstGeom prst="rect">
            <a:avLst/>
          </a:prstGeom>
          <a:noFill/>
        </p:spPr>
      </p:pic>
      <p:pic>
        <p:nvPicPr>
          <p:cNvPr id="5124" name="Picture 4" descr="http://www.terborgse.nl/public/data/image/article/7448/17112/large/palux-kantelbare-braadslede-elektrisch.jpg"/>
          <p:cNvPicPr>
            <a:picLocks noChangeAspect="1" noChangeArrowheads="1"/>
          </p:cNvPicPr>
          <p:nvPr/>
        </p:nvPicPr>
        <p:blipFill>
          <a:blip r:embed="rId3" cstate="print"/>
          <a:srcRect/>
          <a:stretch>
            <a:fillRect/>
          </a:stretch>
        </p:blipFill>
        <p:spPr bwMode="auto">
          <a:xfrm>
            <a:off x="7724392" y="4293096"/>
            <a:ext cx="1133714" cy="1080120"/>
          </a:xfrm>
          <a:prstGeom prst="rect">
            <a:avLst/>
          </a:prstGeom>
          <a:noFill/>
        </p:spPr>
      </p:pic>
      <p:pic>
        <p:nvPicPr>
          <p:cNvPr id="5126" name="Picture 6" descr="http://www.jmgt.nl/uploads/images/plaatjessite/Rational_SCC_HE.jpg"/>
          <p:cNvPicPr>
            <a:picLocks noChangeAspect="1" noChangeArrowheads="1"/>
          </p:cNvPicPr>
          <p:nvPr/>
        </p:nvPicPr>
        <p:blipFill>
          <a:blip r:embed="rId4" cstate="print"/>
          <a:srcRect/>
          <a:stretch>
            <a:fillRect/>
          </a:stretch>
        </p:blipFill>
        <p:spPr bwMode="auto">
          <a:xfrm>
            <a:off x="7693142" y="2492896"/>
            <a:ext cx="1164965" cy="1584176"/>
          </a:xfrm>
          <a:prstGeom prst="rect">
            <a:avLst/>
          </a:prstGeom>
          <a:noFill/>
        </p:spPr>
      </p:pic>
    </p:spTree>
    <p:extLst>
      <p:ext uri="{BB962C8B-B14F-4D97-AF65-F5344CB8AC3E}">
        <p14:creationId xmlns:p14="http://schemas.microsoft.com/office/powerpoint/2010/main" val="38038514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3"/>
          <p:cNvSpPr>
            <a:spLocks noGrp="1"/>
          </p:cNvSpPr>
          <p:nvPr>
            <p:ph type="title"/>
          </p:nvPr>
        </p:nvSpPr>
        <p:spPr/>
        <p:txBody>
          <a:bodyPr>
            <a:noAutofit/>
          </a:bodyPr>
          <a:lstStyle/>
          <a:p>
            <a:pPr eaLnBrk="1" hangingPunct="1"/>
            <a:r>
              <a:rPr lang="nl-NL" dirty="0" smtClean="0"/>
              <a:t/>
            </a:r>
            <a:br>
              <a:rPr lang="nl-NL" dirty="0" smtClean="0"/>
            </a:br>
            <a:r>
              <a:rPr lang="nl-NL" dirty="0" smtClean="0"/>
              <a:t>Hoofdstuk 7: Apparatuur, materialen en middelen</a:t>
            </a:r>
            <a:br>
              <a:rPr lang="nl-NL" dirty="0" smtClean="0"/>
            </a:br>
            <a:endParaRPr lang="nl-NL" dirty="0" smtClean="0"/>
          </a:p>
        </p:txBody>
      </p:sp>
      <p:sp>
        <p:nvSpPr>
          <p:cNvPr id="4099" name="Tijdelijke aanduiding voor inhoud 4"/>
          <p:cNvSpPr>
            <a:spLocks noGrp="1"/>
          </p:cNvSpPr>
          <p:nvPr>
            <p:ph idx="1"/>
          </p:nvPr>
        </p:nvSpPr>
        <p:spPr/>
        <p:txBody>
          <a:bodyPr/>
          <a:lstStyle/>
          <a:p>
            <a:pPr eaLnBrk="1" hangingPunct="1">
              <a:buFont typeface="Arial" charset="0"/>
              <a:buNone/>
            </a:pPr>
            <a:r>
              <a:rPr lang="nl-NL" b="1" dirty="0" smtClean="0"/>
              <a:t>7.2. Keukenapparatuur</a:t>
            </a:r>
          </a:p>
          <a:p>
            <a:pPr eaLnBrk="1" hangingPunct="1">
              <a:buNone/>
            </a:pPr>
            <a:endParaRPr lang="nl-NL" sz="1800" dirty="0" smtClean="0"/>
          </a:p>
          <a:p>
            <a:pPr eaLnBrk="1" hangingPunct="1"/>
            <a:r>
              <a:rPr lang="nl-NL" sz="1800" b="1" dirty="0" smtClean="0"/>
              <a:t>Apparatuur koude keuken</a:t>
            </a:r>
          </a:p>
          <a:p>
            <a:pPr marL="285750" indent="-285750" eaLnBrk="1" hangingPunct="1">
              <a:buFont typeface="Arial" panose="020B0604020202020204" pitchFamily="34" charset="0"/>
              <a:buChar char="•"/>
            </a:pPr>
            <a:r>
              <a:rPr lang="nl-NL" sz="1800" dirty="0" smtClean="0"/>
              <a:t>snijmachine</a:t>
            </a:r>
          </a:p>
          <a:p>
            <a:pPr marL="285750" indent="-285750" eaLnBrk="1" hangingPunct="1">
              <a:buFont typeface="Arial" panose="020B0604020202020204" pitchFamily="34" charset="0"/>
              <a:buChar char="•"/>
            </a:pPr>
            <a:r>
              <a:rPr lang="nl-NL" sz="1800" dirty="0" smtClean="0"/>
              <a:t>mixer</a:t>
            </a:r>
          </a:p>
          <a:p>
            <a:pPr marL="285750" indent="-285750" eaLnBrk="1" hangingPunct="1">
              <a:buFont typeface="Arial" panose="020B0604020202020204" pitchFamily="34" charset="0"/>
              <a:buChar char="•"/>
            </a:pPr>
            <a:r>
              <a:rPr lang="nl-NL" sz="1800" dirty="0" smtClean="0"/>
              <a:t>inpakapparatuur</a:t>
            </a:r>
          </a:p>
          <a:p>
            <a:pPr marL="285750" indent="-285750" eaLnBrk="1" hangingPunct="1">
              <a:buFont typeface="Arial" panose="020B0604020202020204" pitchFamily="34" charset="0"/>
              <a:buChar char="•"/>
            </a:pPr>
            <a:r>
              <a:rPr lang="nl-NL" sz="1800" dirty="0" smtClean="0"/>
              <a:t>etc.</a:t>
            </a:r>
          </a:p>
          <a:p>
            <a:pPr eaLnBrk="1" hangingPunct="1">
              <a:buNone/>
            </a:pPr>
            <a:r>
              <a:rPr lang="nl-NL" sz="1800" dirty="0" smtClean="0"/>
              <a:t>	</a:t>
            </a:r>
            <a:endParaRPr lang="nl-NL" dirty="0" smtClean="0"/>
          </a:p>
          <a:p>
            <a:pPr eaLnBrk="1" hangingPunct="1"/>
            <a:endParaRPr lang="nl-NL" dirty="0" smtClean="0"/>
          </a:p>
          <a:p>
            <a:pPr eaLnBrk="1" hangingPunct="1"/>
            <a:endParaRPr lang="nl-NL" dirty="0" smtClean="0"/>
          </a:p>
          <a:p>
            <a:pPr eaLnBrk="1" hangingPunct="1"/>
            <a:endParaRPr lang="nl-NL" dirty="0" smtClean="0"/>
          </a:p>
          <a:p>
            <a:pPr eaLnBrk="1" hangingPunct="1">
              <a:buNone/>
            </a:pPr>
            <a:r>
              <a:rPr lang="nl-NL" i="1" dirty="0" smtClean="0"/>
              <a:t>                            </a:t>
            </a:r>
            <a:endParaRPr lang="nl-NL" dirty="0" smtClean="0"/>
          </a:p>
        </p:txBody>
      </p:sp>
      <p:pic>
        <p:nvPicPr>
          <p:cNvPr id="4" name="Picture 4" descr="http://www.feys-pattyn.be/images/photolib/163.jpg"/>
          <p:cNvPicPr>
            <a:picLocks noChangeAspect="1" noChangeArrowheads="1"/>
          </p:cNvPicPr>
          <p:nvPr/>
        </p:nvPicPr>
        <p:blipFill>
          <a:blip r:embed="rId2" cstate="print"/>
          <a:srcRect/>
          <a:stretch>
            <a:fillRect/>
          </a:stretch>
        </p:blipFill>
        <p:spPr bwMode="auto">
          <a:xfrm>
            <a:off x="4355976" y="1484784"/>
            <a:ext cx="4445119" cy="2952328"/>
          </a:xfrm>
          <a:prstGeom prst="rect">
            <a:avLst/>
          </a:prstGeom>
          <a:noFill/>
        </p:spPr>
      </p:pic>
    </p:spTree>
    <p:extLst>
      <p:ext uri="{BB962C8B-B14F-4D97-AF65-F5344CB8AC3E}">
        <p14:creationId xmlns:p14="http://schemas.microsoft.com/office/powerpoint/2010/main" val="1683846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3"/>
          <p:cNvSpPr>
            <a:spLocks noGrp="1"/>
          </p:cNvSpPr>
          <p:nvPr>
            <p:ph type="title"/>
          </p:nvPr>
        </p:nvSpPr>
        <p:spPr/>
        <p:txBody>
          <a:bodyPr>
            <a:noAutofit/>
          </a:bodyPr>
          <a:lstStyle/>
          <a:p>
            <a:pPr eaLnBrk="1" hangingPunct="1"/>
            <a:r>
              <a:rPr lang="nl-NL" dirty="0" smtClean="0"/>
              <a:t/>
            </a:r>
            <a:br>
              <a:rPr lang="nl-NL" dirty="0" smtClean="0"/>
            </a:br>
            <a:r>
              <a:rPr lang="nl-NL" dirty="0" smtClean="0"/>
              <a:t>Hoofdstuk 7: Apparatuur, materialen en middelen</a:t>
            </a:r>
            <a:br>
              <a:rPr lang="nl-NL" dirty="0" smtClean="0"/>
            </a:br>
            <a:endParaRPr lang="nl-NL" dirty="0" smtClean="0"/>
          </a:p>
        </p:txBody>
      </p:sp>
      <p:sp>
        <p:nvSpPr>
          <p:cNvPr id="4099" name="Tijdelijke aanduiding voor inhoud 4"/>
          <p:cNvSpPr>
            <a:spLocks noGrp="1"/>
          </p:cNvSpPr>
          <p:nvPr>
            <p:ph idx="1"/>
          </p:nvPr>
        </p:nvSpPr>
        <p:spPr/>
        <p:txBody>
          <a:bodyPr>
            <a:normAutofit lnSpcReduction="10000"/>
          </a:bodyPr>
          <a:lstStyle/>
          <a:p>
            <a:pPr eaLnBrk="1" hangingPunct="1">
              <a:lnSpc>
                <a:spcPct val="110000"/>
              </a:lnSpc>
              <a:buFont typeface="Arial" charset="0"/>
              <a:buNone/>
            </a:pPr>
            <a:r>
              <a:rPr lang="nl-NL" b="1" dirty="0" smtClean="0"/>
              <a:t>7.3. Achter de counter</a:t>
            </a:r>
          </a:p>
          <a:p>
            <a:pPr eaLnBrk="1" hangingPunct="1">
              <a:buFont typeface="Arial" charset="0"/>
              <a:buNone/>
            </a:pPr>
            <a:endParaRPr lang="nl-NL" sz="1800" b="1" dirty="0" smtClean="0"/>
          </a:p>
          <a:p>
            <a:pPr marL="285750" indent="-285750" eaLnBrk="1" hangingPunct="1">
              <a:buFont typeface="Arial" panose="020B0604020202020204" pitchFamily="34" charset="0"/>
              <a:buChar char="•"/>
            </a:pPr>
            <a:r>
              <a:rPr lang="nl-NL" sz="1800" b="1" dirty="0" smtClean="0"/>
              <a:t>Counter = buffet</a:t>
            </a:r>
            <a:r>
              <a:rPr lang="nl-NL" sz="1800" dirty="0" smtClean="0"/>
              <a:t/>
            </a:r>
            <a:br>
              <a:rPr lang="nl-NL" sz="1800" dirty="0" smtClean="0"/>
            </a:br>
            <a:endParaRPr lang="nl-NL" sz="1800" dirty="0" smtClean="0"/>
          </a:p>
          <a:p>
            <a:pPr eaLnBrk="1" hangingPunct="1"/>
            <a:r>
              <a:rPr lang="nl-NL" sz="1800" dirty="0" smtClean="0"/>
              <a:t>Voorbeelden: </a:t>
            </a:r>
          </a:p>
          <a:p>
            <a:pPr marL="285750" indent="-285750" eaLnBrk="1" hangingPunct="1">
              <a:buFont typeface="Arial" panose="020B0604020202020204" pitchFamily="34" charset="0"/>
              <a:buChar char="•"/>
            </a:pPr>
            <a:r>
              <a:rPr lang="nl-NL" sz="1800" dirty="0" smtClean="0"/>
              <a:t>lijnbuffet</a:t>
            </a:r>
          </a:p>
          <a:p>
            <a:pPr marL="285750" indent="-285750" eaLnBrk="1" hangingPunct="1">
              <a:buFont typeface="Arial" panose="020B0604020202020204" pitchFamily="34" charset="0"/>
              <a:buChar char="•"/>
            </a:pPr>
            <a:r>
              <a:rPr lang="nl-NL" sz="1800" dirty="0" smtClean="0"/>
              <a:t>spiegelbuffet</a:t>
            </a:r>
          </a:p>
          <a:p>
            <a:pPr marL="285750" indent="-285750" eaLnBrk="1" hangingPunct="1">
              <a:buFont typeface="Arial" panose="020B0604020202020204" pitchFamily="34" charset="0"/>
              <a:buChar char="•"/>
            </a:pPr>
            <a:r>
              <a:rPr lang="nl-NL" sz="1800" dirty="0" smtClean="0"/>
              <a:t>eilandbuffet</a:t>
            </a:r>
          </a:p>
          <a:p>
            <a:pPr eaLnBrk="1" hangingPunct="1"/>
            <a:endParaRPr lang="nl-NL" sz="1800" dirty="0" smtClean="0"/>
          </a:p>
          <a:p>
            <a:pPr eaLnBrk="1" hangingPunct="1"/>
            <a:endParaRPr lang="nl-NL" dirty="0" smtClean="0"/>
          </a:p>
          <a:p>
            <a:pPr eaLnBrk="1" hangingPunct="1"/>
            <a:endParaRPr lang="nl-NL" dirty="0" smtClean="0"/>
          </a:p>
          <a:p>
            <a:pPr eaLnBrk="1" hangingPunct="1">
              <a:buNone/>
            </a:pPr>
            <a:endParaRPr lang="nl-NL" dirty="0" smtClean="0"/>
          </a:p>
          <a:p>
            <a:pPr eaLnBrk="1" hangingPunct="1">
              <a:buNone/>
            </a:pPr>
            <a:r>
              <a:rPr lang="nl-NL" i="1" dirty="0" smtClean="0"/>
              <a:t>                            </a:t>
            </a:r>
            <a:endParaRPr lang="nl-NL" dirty="0" smtClean="0"/>
          </a:p>
        </p:txBody>
      </p:sp>
      <p:pic>
        <p:nvPicPr>
          <p:cNvPr id="3076" name="Picture 4" descr="http://kristenwinston.com/wp/wp-content/uploads/2013/02/Wedding-Buffet-at-Belle-Meade-Plantation.jpg"/>
          <p:cNvPicPr>
            <a:picLocks noChangeAspect="1" noChangeArrowheads="1"/>
          </p:cNvPicPr>
          <p:nvPr/>
        </p:nvPicPr>
        <p:blipFill>
          <a:blip r:embed="rId2" cstate="print"/>
          <a:srcRect/>
          <a:stretch>
            <a:fillRect/>
          </a:stretch>
        </p:blipFill>
        <p:spPr bwMode="auto">
          <a:xfrm>
            <a:off x="4965812" y="2924944"/>
            <a:ext cx="3706631" cy="2472323"/>
          </a:xfrm>
          <a:prstGeom prst="rect">
            <a:avLst/>
          </a:prstGeom>
          <a:noFill/>
        </p:spPr>
      </p:pic>
      <p:pic>
        <p:nvPicPr>
          <p:cNvPr id="3078" name="Picture 6" descr="http://www.coldvink.nl/images/saladebuffet-SCAIOLA-cupola.gif"/>
          <p:cNvPicPr>
            <a:picLocks noChangeAspect="1" noChangeArrowheads="1"/>
          </p:cNvPicPr>
          <p:nvPr/>
        </p:nvPicPr>
        <p:blipFill>
          <a:blip r:embed="rId3" cstate="print"/>
          <a:srcRect/>
          <a:stretch>
            <a:fillRect/>
          </a:stretch>
        </p:blipFill>
        <p:spPr bwMode="auto">
          <a:xfrm>
            <a:off x="2216174" y="3271902"/>
            <a:ext cx="2355826" cy="2125365"/>
          </a:xfrm>
          <a:prstGeom prst="rect">
            <a:avLst/>
          </a:prstGeom>
          <a:noFill/>
        </p:spPr>
      </p:pic>
      <p:pic>
        <p:nvPicPr>
          <p:cNvPr id="3080" name="Picture 8" descr="http://oud.bertmuller.klantsite.net/l/library/download/43993?width=600&amp;height=209"/>
          <p:cNvPicPr>
            <a:picLocks noChangeAspect="1" noChangeArrowheads="1"/>
          </p:cNvPicPr>
          <p:nvPr/>
        </p:nvPicPr>
        <p:blipFill>
          <a:blip r:embed="rId4" cstate="print"/>
          <a:srcRect/>
          <a:stretch>
            <a:fillRect/>
          </a:stretch>
        </p:blipFill>
        <p:spPr bwMode="auto">
          <a:xfrm>
            <a:off x="4965812" y="1484784"/>
            <a:ext cx="3720988" cy="1296144"/>
          </a:xfrm>
          <a:prstGeom prst="rect">
            <a:avLst/>
          </a:prstGeom>
          <a:noFill/>
        </p:spPr>
      </p:pic>
    </p:spTree>
    <p:extLst>
      <p:ext uri="{BB962C8B-B14F-4D97-AF65-F5344CB8AC3E}">
        <p14:creationId xmlns:p14="http://schemas.microsoft.com/office/powerpoint/2010/main" val="27847996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3"/>
          <p:cNvSpPr>
            <a:spLocks noGrp="1"/>
          </p:cNvSpPr>
          <p:nvPr>
            <p:ph type="title"/>
          </p:nvPr>
        </p:nvSpPr>
        <p:spPr/>
        <p:txBody>
          <a:bodyPr>
            <a:noAutofit/>
          </a:bodyPr>
          <a:lstStyle/>
          <a:p>
            <a:pPr eaLnBrk="1" hangingPunct="1"/>
            <a:r>
              <a:rPr lang="nl-NL" dirty="0" smtClean="0"/>
              <a:t/>
            </a:r>
            <a:br>
              <a:rPr lang="nl-NL" dirty="0" smtClean="0"/>
            </a:br>
            <a:r>
              <a:rPr lang="nl-NL" dirty="0" smtClean="0"/>
              <a:t>Hoofdstuk 7: Apparatuur, materialen en middelen</a:t>
            </a:r>
            <a:br>
              <a:rPr lang="nl-NL" dirty="0" smtClean="0"/>
            </a:br>
            <a:endParaRPr lang="nl-NL" dirty="0" smtClean="0"/>
          </a:p>
        </p:txBody>
      </p:sp>
      <p:sp>
        <p:nvSpPr>
          <p:cNvPr id="4099" name="Tijdelijke aanduiding voor inhoud 4"/>
          <p:cNvSpPr>
            <a:spLocks noGrp="1"/>
          </p:cNvSpPr>
          <p:nvPr>
            <p:ph idx="1"/>
          </p:nvPr>
        </p:nvSpPr>
        <p:spPr/>
        <p:txBody>
          <a:bodyPr>
            <a:normAutofit/>
          </a:bodyPr>
          <a:lstStyle/>
          <a:p>
            <a:pPr eaLnBrk="1" hangingPunct="1">
              <a:buFont typeface="Arial" charset="0"/>
              <a:buNone/>
            </a:pPr>
            <a:r>
              <a:rPr lang="nl-NL" b="1" dirty="0" smtClean="0"/>
              <a:t>7.3. Achter de counter</a:t>
            </a:r>
          </a:p>
          <a:p>
            <a:pPr eaLnBrk="1" hangingPunct="1">
              <a:buNone/>
            </a:pPr>
            <a:endParaRPr lang="nl-NL" sz="1800" dirty="0" smtClean="0"/>
          </a:p>
          <a:p>
            <a:pPr eaLnBrk="1" hangingPunct="1"/>
            <a:r>
              <a:rPr lang="nl-NL" sz="1800" b="1" dirty="0" smtClean="0"/>
              <a:t>Inrichting counter: </a:t>
            </a:r>
          </a:p>
          <a:p>
            <a:pPr marL="285750" indent="-285750" eaLnBrk="1" hangingPunct="1">
              <a:buFont typeface="Arial" panose="020B0604020202020204" pitchFamily="34" charset="0"/>
              <a:buChar char="•"/>
            </a:pPr>
            <a:r>
              <a:rPr lang="nl-NL" sz="1800" dirty="0" smtClean="0"/>
              <a:t>werkbank</a:t>
            </a:r>
          </a:p>
          <a:p>
            <a:pPr marL="285750" indent="-285750" eaLnBrk="1" hangingPunct="1">
              <a:buFont typeface="Arial" panose="020B0604020202020204" pitchFamily="34" charset="0"/>
              <a:buChar char="•"/>
            </a:pPr>
            <a:r>
              <a:rPr lang="nl-NL" sz="1800" dirty="0" smtClean="0"/>
              <a:t>koffie- en theeapparatuur</a:t>
            </a:r>
          </a:p>
          <a:p>
            <a:pPr marL="285750" indent="-285750" eaLnBrk="1" hangingPunct="1">
              <a:buFont typeface="Arial" panose="020B0604020202020204" pitchFamily="34" charset="0"/>
              <a:buChar char="•"/>
            </a:pPr>
            <a:r>
              <a:rPr lang="nl-NL" sz="1800" dirty="0" err="1" smtClean="0"/>
              <a:t>bakwand</a:t>
            </a:r>
            <a:endParaRPr lang="nl-NL" sz="1800" dirty="0" smtClean="0"/>
          </a:p>
          <a:p>
            <a:pPr marL="285750" indent="-285750" eaLnBrk="1" hangingPunct="1">
              <a:buFont typeface="Arial" panose="020B0604020202020204" pitchFamily="34" charset="0"/>
              <a:buChar char="•"/>
            </a:pPr>
            <a:r>
              <a:rPr lang="nl-NL" sz="1800" dirty="0" err="1" smtClean="0"/>
              <a:t>warmhoudbak</a:t>
            </a:r>
            <a:r>
              <a:rPr lang="nl-NL" sz="1800" dirty="0" smtClean="0"/>
              <a:t> / bain-marie</a:t>
            </a:r>
          </a:p>
          <a:p>
            <a:pPr marL="285750" indent="-285750" eaLnBrk="1" hangingPunct="1">
              <a:buFont typeface="Arial" panose="020B0604020202020204" pitchFamily="34" charset="0"/>
              <a:buChar char="•"/>
            </a:pPr>
            <a:r>
              <a:rPr lang="nl-NL" sz="1800" dirty="0" smtClean="0"/>
              <a:t>koelvitrine / koeling</a:t>
            </a:r>
          </a:p>
        </p:txBody>
      </p:sp>
      <p:pic>
        <p:nvPicPr>
          <p:cNvPr id="5" name="Picture 2" descr="http://www.winginterieur.nl/wing_interieur/Flevo_Ziekenhuis_files/Flevo%20Ziekenhuis_2.jpg">
            <a:hlinkClick r:id="rId2"/>
          </p:cNvPr>
          <p:cNvPicPr>
            <a:picLocks noChangeAspect="1" noChangeArrowheads="1"/>
          </p:cNvPicPr>
          <p:nvPr/>
        </p:nvPicPr>
        <p:blipFill>
          <a:blip r:embed="rId3" cstate="print"/>
          <a:srcRect/>
          <a:stretch>
            <a:fillRect/>
          </a:stretch>
        </p:blipFill>
        <p:spPr bwMode="auto">
          <a:xfrm>
            <a:off x="4756568" y="1556792"/>
            <a:ext cx="3833479" cy="2520280"/>
          </a:xfrm>
          <a:prstGeom prst="rect">
            <a:avLst/>
          </a:prstGeom>
          <a:noFill/>
        </p:spPr>
      </p:pic>
    </p:spTree>
    <p:extLst>
      <p:ext uri="{BB962C8B-B14F-4D97-AF65-F5344CB8AC3E}">
        <p14:creationId xmlns:p14="http://schemas.microsoft.com/office/powerpoint/2010/main" val="2873061729"/>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e sjabloon nieuwe layout 2013">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sjabloon_2015" id="{04A7B19B-A474-407E-BCEA-611E27601597}" vid="{7233866E-EC8A-48D2-B0BB-454667497CC0}"/>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DD37FE96B511499B46C1C581E676D2" ma:contentTypeVersion="6" ma:contentTypeDescription="Een nieuw document maken." ma:contentTypeScope="" ma:versionID="64c3a21cf425ac2aac26dc6be5734816">
  <xsd:schema xmlns:xsd="http://www.w3.org/2001/XMLSchema" xmlns:xs="http://www.w3.org/2001/XMLSchema" xmlns:p="http://schemas.microsoft.com/office/2006/metadata/properties" xmlns:ns2="4aedb150-598f-493a-bb5e-2c5384c58b31" xmlns:ns3="92779265-7ad7-4d9d-8f09-f524c4e01a4c" targetNamespace="http://schemas.microsoft.com/office/2006/metadata/properties" ma:root="true" ma:fieldsID="de84304d9a46e703f0874b08e975e09e" ns2:_="" ns3:_="">
    <xsd:import namespace="4aedb150-598f-493a-bb5e-2c5384c58b31"/>
    <xsd:import namespace="92779265-7ad7-4d9d-8f09-f524c4e01a4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edb150-598f-493a-bb5e-2c5384c58b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2779265-7ad7-4d9d-8f09-f524c4e01a4c"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00284B3-5860-4AD4-8AEE-57624FE7AE47}"/>
</file>

<file path=customXml/itemProps2.xml><?xml version="1.0" encoding="utf-8"?>
<ds:datastoreItem xmlns:ds="http://schemas.openxmlformats.org/officeDocument/2006/customXml" ds:itemID="{0A1FB7EB-09AB-4779-944E-3BD0327A6410}"/>
</file>

<file path=customXml/itemProps3.xml><?xml version="1.0" encoding="utf-8"?>
<ds:datastoreItem xmlns:ds="http://schemas.openxmlformats.org/officeDocument/2006/customXml" ds:itemID="{FA2B4E35-E8E5-481C-94C6-541D2878C294}"/>
</file>

<file path=docProps/app.xml><?xml version="1.0" encoding="utf-8"?>
<Properties xmlns="http://schemas.openxmlformats.org/officeDocument/2006/extended-properties" xmlns:vt="http://schemas.openxmlformats.org/officeDocument/2006/docPropsVTypes">
  <Template>PPT_sjabloon_2015</Template>
  <TotalTime>176</TotalTime>
  <Words>77</Words>
  <Application>Microsoft Office PowerPoint</Application>
  <PresentationFormat>Diavoorstelling (4:3)</PresentationFormat>
  <Paragraphs>61</Paragraphs>
  <Slides>6</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6</vt:i4>
      </vt:variant>
    </vt:vector>
  </HeadingPairs>
  <TitlesOfParts>
    <vt:vector size="9" baseType="lpstr">
      <vt:lpstr>Arial</vt:lpstr>
      <vt:lpstr>Calibri</vt:lpstr>
      <vt:lpstr>Presentatie sjabloon nieuwe layout 2013</vt:lpstr>
      <vt:lpstr>PowerPoint-presentatie</vt:lpstr>
      <vt:lpstr> Hoofdstuk 7: Apparatuur, materialen en middelen </vt:lpstr>
      <vt:lpstr> Hoofdstuk 7: Apparatuur, materialen en middelen </vt:lpstr>
      <vt:lpstr> Hoofdstuk 7: Apparatuur, materialen en middelen </vt:lpstr>
      <vt:lpstr> Hoofdstuk 7: Apparatuur, materialen en middelen </vt:lpstr>
      <vt:lpstr> Hoofdstuk 7: Apparatuur, materialen en middelen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Lisa van den Putte</dc:creator>
  <cp:lastModifiedBy>Janke van Mosseveld</cp:lastModifiedBy>
  <cp:revision>14</cp:revision>
  <dcterms:created xsi:type="dcterms:W3CDTF">2016-06-14T09:29:13Z</dcterms:created>
  <dcterms:modified xsi:type="dcterms:W3CDTF">2016-09-06T20:33:08Z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0x01010069DD37FE96B511499B46C1C581E676D2</vt:lpwstr>
  </property>
</Properties>
</file>